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modernComment_121_9D72DECC.xml" ContentType="application/vnd.ms-powerpoint.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5"/>
  </p:sldMasterIdLst>
  <p:notesMasterIdLst>
    <p:notesMasterId r:id="rId15"/>
  </p:notesMasterIdLst>
  <p:sldIdLst>
    <p:sldId id="256" r:id="rId6"/>
    <p:sldId id="266" r:id="rId7"/>
    <p:sldId id="289" r:id="rId8"/>
    <p:sldId id="258" r:id="rId9"/>
    <p:sldId id="291" r:id="rId10"/>
    <p:sldId id="275" r:id="rId11"/>
    <p:sldId id="276" r:id="rId12"/>
    <p:sldId id="288" r:id="rId13"/>
    <p:sldId id="282" r:id="rId1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737E04-9269-E1C9-120E-2A8C2DB6BF5F}" name="Ameresia Lawlis" initials="AL" userId="S::alawlis@co.skagit.wa.us::765b8792-b05b-4a6c-85eb-6cdd327552eb" providerId="AD"/>
  <p188:author id="{8873730E-B414-C2C0-EB75-770637A0CB9F}" name="Robby Eckroth" initials="RE" userId="S::reckroth@co.skagit.wa.us::ac7fffe5-5d96-4584-9a47-26461a4aebf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86441" autoAdjust="0"/>
  </p:normalViewPr>
  <p:slideViewPr>
    <p:cSldViewPr>
      <p:cViewPr varScale="1">
        <p:scale>
          <a:sx n="95" d="100"/>
          <a:sy n="95" d="100"/>
        </p:scale>
        <p:origin x="117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4" d="100"/>
          <a:sy n="84" d="100"/>
        </p:scale>
        <p:origin x="39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by Eckroth" userId="ac7fffe5-5d96-4584-9a47-26461a4aebf2" providerId="ADAL" clId="{2BB1422D-00E4-46D3-9D0F-A065596F3DB4}"/>
    <pc:docChg chg="custSel modSld">
      <pc:chgData name="Robby Eckroth" userId="ac7fffe5-5d96-4584-9a47-26461a4aebf2" providerId="ADAL" clId="{2BB1422D-00E4-46D3-9D0F-A065596F3DB4}" dt="2025-09-29T15:10:54.387" v="136" actId="207"/>
      <pc:docMkLst>
        <pc:docMk/>
      </pc:docMkLst>
      <pc:sldChg chg="modSp mod">
        <pc:chgData name="Robby Eckroth" userId="ac7fffe5-5d96-4584-9a47-26461a4aebf2" providerId="ADAL" clId="{2BB1422D-00E4-46D3-9D0F-A065596F3DB4}" dt="2025-09-29T15:08:20.971" v="54" actId="20577"/>
        <pc:sldMkLst>
          <pc:docMk/>
          <pc:sldMk cId="3719035617" sldId="256"/>
        </pc:sldMkLst>
        <pc:spChg chg="mod">
          <ac:chgData name="Robby Eckroth" userId="ac7fffe5-5d96-4584-9a47-26461a4aebf2" providerId="ADAL" clId="{2BB1422D-00E4-46D3-9D0F-A065596F3DB4}" dt="2025-09-29T15:08:20.971" v="54" actId="20577"/>
          <ac:spMkLst>
            <pc:docMk/>
            <pc:sldMk cId="3719035617" sldId="256"/>
            <ac:spMk id="9" creationId="{851BEB57-1E59-E358-5C53-51688DF3FB4C}"/>
          </ac:spMkLst>
        </pc:spChg>
      </pc:sldChg>
      <pc:sldChg chg="modSp mod">
        <pc:chgData name="Robby Eckroth" userId="ac7fffe5-5d96-4584-9a47-26461a4aebf2" providerId="ADAL" clId="{2BB1422D-00E4-46D3-9D0F-A065596F3DB4}" dt="2025-09-29T15:10:54.387" v="136" actId="207"/>
        <pc:sldMkLst>
          <pc:docMk/>
          <pc:sldMk cId="4291059140" sldId="288"/>
        </pc:sldMkLst>
        <pc:spChg chg="mod">
          <ac:chgData name="Robby Eckroth" userId="ac7fffe5-5d96-4584-9a47-26461a4aebf2" providerId="ADAL" clId="{2BB1422D-00E4-46D3-9D0F-A065596F3DB4}" dt="2025-09-29T15:10:54.387" v="136" actId="207"/>
          <ac:spMkLst>
            <pc:docMk/>
            <pc:sldMk cId="4291059140" sldId="288"/>
            <ac:spMk id="9" creationId="{DD48F2AE-8FE1-4AAF-A686-FD3A75E7CCA8}"/>
          </ac:spMkLst>
        </pc:spChg>
      </pc:sldChg>
    </pc:docChg>
  </pc:docChgLst>
</pc:chgInfo>
</file>

<file path=ppt/comments/modernComment_121_9D72DECC.xml><?xml version="1.0" encoding="utf-8"?>
<p188:cmLst xmlns:a="http://schemas.openxmlformats.org/drawingml/2006/main" xmlns:r="http://schemas.openxmlformats.org/officeDocument/2006/relationships" xmlns:p188="http://schemas.microsoft.com/office/powerpoint/2018/8/main">
  <p188:cm id="{F9601C34-F05C-4C86-A3F5-3EFF407D674B}" authorId="{C8737E04-9269-E1C9-120E-2A8C2DB6BF5F}" created="2025-09-26T19:38:59.152">
    <ac:txMkLst xmlns:ac="http://schemas.microsoft.com/office/drawing/2013/main/command">
      <pc:docMk xmlns:pc="http://schemas.microsoft.com/office/powerpoint/2013/main/command"/>
      <pc:sldMk xmlns:pc="http://schemas.microsoft.com/office/powerpoint/2013/main/command" cId="2641551052" sldId="289"/>
      <ac:spMk id="11" creationId="{398CDF60-67F3-6C69-7F7A-70584348D680}"/>
      <ac:txMk cp="0" len="33">
        <ac:context len="34" hash="1688005485"/>
      </ac:txMk>
    </ac:txMkLst>
    <p188:pos x="9189308" y="488093"/>
    <p188:txBody>
      <a:bodyPr/>
      <a:lstStyle/>
      <a:p>
        <a:r>
          <a:rPr lang="en-US"/>
          <a:t>Need to figure out a different title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9" y="1"/>
            <a:ext cx="3011699" cy="463408"/>
          </a:xfrm>
          <a:prstGeom prst="rect">
            <a:avLst/>
          </a:prstGeom>
        </p:spPr>
        <p:txBody>
          <a:bodyPr vert="horz" lIns="92492" tIns="46246" rIns="92492" bIns="46246" rtlCol="0"/>
          <a:lstStyle>
            <a:lvl1pPr algn="r">
              <a:defRPr sz="1200"/>
            </a:lvl1pPr>
          </a:lstStyle>
          <a:p>
            <a:fld id="{3D1D676D-892B-4738-A34E-C039D5C0A308}" type="datetimeFigureOut">
              <a:rPr lang="en-US" smtClean="0"/>
              <a:t>09/29/2025</a:t>
            </a:fld>
            <a:endParaRPr lang="en-US"/>
          </a:p>
        </p:txBody>
      </p:sp>
      <p:sp>
        <p:nvSpPr>
          <p:cNvPr id="4" name="Slide Image Placeholder 3"/>
          <p:cNvSpPr>
            <a:spLocks noGrp="1" noRot="1" noChangeAspect="1"/>
          </p:cNvSpPr>
          <p:nvPr>
            <p:ph type="sldImg" idx="2"/>
          </p:nvPr>
        </p:nvSpPr>
        <p:spPr>
          <a:xfrm>
            <a:off x="704850" y="1154113"/>
            <a:ext cx="5540375"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2"/>
            <a:ext cx="5560060" cy="3636704"/>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9" y="8772669"/>
            <a:ext cx="3011699" cy="463407"/>
          </a:xfrm>
          <a:prstGeom prst="rect">
            <a:avLst/>
          </a:prstGeom>
        </p:spPr>
        <p:txBody>
          <a:bodyPr vert="horz" lIns="92492" tIns="46246" rIns="92492" bIns="46246" rtlCol="0" anchor="b"/>
          <a:lstStyle>
            <a:lvl1pPr algn="r">
              <a:defRPr sz="1200"/>
            </a:lvl1pPr>
          </a:lstStyle>
          <a:p>
            <a:fld id="{89E957FF-4412-486A-95FA-1A3B1A3BB4C1}" type="slidenum">
              <a:rPr lang="en-US" smtClean="0"/>
              <a:t>‹#›</a:t>
            </a:fld>
            <a:endParaRPr lang="en-US"/>
          </a:p>
        </p:txBody>
      </p:sp>
    </p:spTree>
    <p:extLst>
      <p:ext uri="{BB962C8B-B14F-4D97-AF65-F5344CB8AC3E}">
        <p14:creationId xmlns:p14="http://schemas.microsoft.com/office/powerpoint/2010/main" val="4168918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E957FF-4412-486A-95FA-1A3B1A3BB4C1}" type="slidenum">
              <a:rPr lang="en-US" smtClean="0"/>
              <a:t>1</a:t>
            </a:fld>
            <a:endParaRPr lang="en-US"/>
          </a:p>
        </p:txBody>
      </p:sp>
    </p:spTree>
    <p:extLst>
      <p:ext uri="{BB962C8B-B14F-4D97-AF65-F5344CB8AC3E}">
        <p14:creationId xmlns:p14="http://schemas.microsoft.com/office/powerpoint/2010/main" val="4086590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purpose</a:t>
            </a:r>
            <a:r>
              <a:rPr lang="en-US" baseline="0" dirty="0"/>
              <a:t> of the Capital Facilities Plan is to implement Goal 12 of the Washington State Growth Management Act which provides that the county must “ensure that those public facilities and services necessary to support of development shall be adequate to serve development at the time the development is available for occupancy and use without decreasing current service below locally established minimum standards.”</a:t>
            </a:r>
            <a:endParaRPr lang="en-US" dirty="0"/>
          </a:p>
        </p:txBody>
      </p:sp>
      <p:sp>
        <p:nvSpPr>
          <p:cNvPr id="4" name="Slide Number Placeholder 3"/>
          <p:cNvSpPr>
            <a:spLocks noGrp="1"/>
          </p:cNvSpPr>
          <p:nvPr>
            <p:ph type="sldNum" sz="quarter" idx="5"/>
          </p:nvPr>
        </p:nvSpPr>
        <p:spPr/>
        <p:txBody>
          <a:bodyPr/>
          <a:lstStyle/>
          <a:p>
            <a:fld id="{89E957FF-4412-486A-95FA-1A3B1A3BB4C1}" type="slidenum">
              <a:rPr lang="en-US" smtClean="0"/>
              <a:t>2</a:t>
            </a:fld>
            <a:endParaRPr lang="en-US"/>
          </a:p>
        </p:txBody>
      </p:sp>
    </p:spTree>
    <p:extLst>
      <p:ext uri="{BB962C8B-B14F-4D97-AF65-F5344CB8AC3E}">
        <p14:creationId xmlns:p14="http://schemas.microsoft.com/office/powerpoint/2010/main" val="1715688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422" indent="-173422">
              <a:buFont typeface="Arial" panose="020B0604020202020204" pitchFamily="34" charset="0"/>
              <a:buChar char="•"/>
            </a:pPr>
            <a:r>
              <a:rPr lang="en-US" dirty="0"/>
              <a:t>Capital Facilities are the public infrastructure</a:t>
            </a:r>
            <a:r>
              <a:rPr lang="en-US" baseline="0" dirty="0"/>
              <a:t> needed to support development</a:t>
            </a:r>
          </a:p>
          <a:p>
            <a:pPr marL="173422" indent="-173422">
              <a:buFont typeface="Arial" panose="020B0604020202020204" pitchFamily="34" charset="0"/>
              <a:buChar char="•"/>
            </a:pPr>
            <a:r>
              <a:rPr lang="en-US" baseline="0" dirty="0"/>
              <a:t>The Capital Facilities Plan ensures the county does not development more than we can support and that we have the funding to build what is needed for future development</a:t>
            </a:r>
          </a:p>
          <a:p>
            <a:pPr marL="173422" indent="-173422">
              <a:buFont typeface="Arial" panose="020B0604020202020204" pitchFamily="34" charset="0"/>
              <a:buChar char="•"/>
            </a:pPr>
            <a:r>
              <a:rPr lang="en-US" baseline="0" dirty="0"/>
              <a:t>The plan addresses unincorporated areas of Skagit County outside the Urban Growth Areas, expect Bayview.</a:t>
            </a:r>
          </a:p>
          <a:p>
            <a:pPr marL="173422" indent="-173422">
              <a:buFont typeface="Arial" panose="020B0604020202020204" pitchFamily="34" charset="0"/>
              <a:buChar char="•"/>
            </a:pPr>
            <a:r>
              <a:rPr lang="en-US" baseline="0" dirty="0"/>
              <a:t>It is important to notes that impact fees can only be charged if projects are identified within this plan</a:t>
            </a:r>
            <a:endParaRPr lang="en-US" dirty="0"/>
          </a:p>
        </p:txBody>
      </p:sp>
      <p:sp>
        <p:nvSpPr>
          <p:cNvPr id="4" name="Slide Number Placeholder 3"/>
          <p:cNvSpPr>
            <a:spLocks noGrp="1"/>
          </p:cNvSpPr>
          <p:nvPr>
            <p:ph type="sldNum" sz="quarter" idx="5"/>
          </p:nvPr>
        </p:nvSpPr>
        <p:spPr/>
        <p:txBody>
          <a:bodyPr/>
          <a:lstStyle/>
          <a:p>
            <a:fld id="{89E957FF-4412-486A-95FA-1A3B1A3BB4C1}" type="slidenum">
              <a:rPr lang="en-US" smtClean="0"/>
              <a:t>3</a:t>
            </a:fld>
            <a:endParaRPr lang="en-US"/>
          </a:p>
        </p:txBody>
      </p:sp>
    </p:spTree>
    <p:extLst>
      <p:ext uri="{BB962C8B-B14F-4D97-AF65-F5344CB8AC3E}">
        <p14:creationId xmlns:p14="http://schemas.microsoft.com/office/powerpoint/2010/main" val="4238066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primary changes</a:t>
            </a:r>
            <a:r>
              <a:rPr lang="en-US" baseline="0" dirty="0"/>
              <a:t> to the internal sections of the plan include </a:t>
            </a:r>
          </a:p>
          <a:p>
            <a:pPr marL="173422" indent="-173422">
              <a:buFont typeface="Arial" panose="020B0604020202020204" pitchFamily="34" charset="0"/>
              <a:buChar char="•"/>
            </a:pPr>
            <a:r>
              <a:rPr lang="en-US" baseline="0" dirty="0"/>
              <a:t>Administrative changes such as basic language changes, reformatting, renumbering and updated figured including forecasting for 2031</a:t>
            </a:r>
          </a:p>
          <a:p>
            <a:r>
              <a:rPr lang="en-US" baseline="0" dirty="0"/>
              <a:t>A couple of major changes to point out include:</a:t>
            </a:r>
          </a:p>
          <a:p>
            <a:pPr marL="173422" indent="-173422">
              <a:buFont typeface="Arial" panose="020B0604020202020204" pitchFamily="34" charset="0"/>
              <a:buChar char="•"/>
            </a:pPr>
            <a:r>
              <a:rPr lang="en-US" baseline="0" dirty="0"/>
              <a:t>An update to the Energy Efficiency section for compliance. Commercial buildings larger than 50,000sf must comply with the Washington Clean Building Performance Standards by June 2028. Skagit County is on track to be fully compliant by the end of 2025.</a:t>
            </a:r>
          </a:p>
          <a:p>
            <a:pPr marL="173422" indent="-173422">
              <a:buFont typeface="Arial" panose="020B0604020202020204" pitchFamily="34" charset="0"/>
              <a:buChar char="•"/>
            </a:pPr>
            <a:r>
              <a:rPr lang="en-US" baseline="0" dirty="0"/>
              <a:t>The Behavioral Crisis Triage Center on Lila Lane in Burlington is planning to transition the use from a detox and stabilization facility to a short-term housing for people in recovery in 2026.</a:t>
            </a:r>
            <a:endParaRPr lang="en-US" dirty="0"/>
          </a:p>
        </p:txBody>
      </p:sp>
      <p:sp>
        <p:nvSpPr>
          <p:cNvPr id="4" name="Slide Number Placeholder 3"/>
          <p:cNvSpPr>
            <a:spLocks noGrp="1"/>
          </p:cNvSpPr>
          <p:nvPr>
            <p:ph type="sldNum" sz="quarter" idx="5"/>
          </p:nvPr>
        </p:nvSpPr>
        <p:spPr/>
        <p:txBody>
          <a:bodyPr/>
          <a:lstStyle/>
          <a:p>
            <a:fld id="{89E957FF-4412-486A-95FA-1A3B1A3BB4C1}" type="slidenum">
              <a:rPr lang="en-US" smtClean="0"/>
              <a:t>4</a:t>
            </a:fld>
            <a:endParaRPr lang="en-US"/>
          </a:p>
        </p:txBody>
      </p:sp>
    </p:spTree>
    <p:extLst>
      <p:ext uri="{BB962C8B-B14F-4D97-AF65-F5344CB8AC3E}">
        <p14:creationId xmlns:p14="http://schemas.microsoft.com/office/powerpoint/2010/main" val="3087911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666B8-72BF-5D07-FC62-02071602E8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877771-0F64-E41E-5C3B-1BE55923A7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76DE49-EEEF-2908-4D69-A0CC668CCED5}"/>
              </a:ext>
            </a:extLst>
          </p:cNvPr>
          <p:cNvSpPr>
            <a:spLocks noGrp="1"/>
          </p:cNvSpPr>
          <p:nvPr>
            <p:ph type="body" idx="1"/>
          </p:nvPr>
        </p:nvSpPr>
        <p:spPr/>
        <p:txBody>
          <a:bodyPr/>
          <a:lstStyle/>
          <a:p>
            <a:r>
              <a:rPr lang="en-US" dirty="0"/>
              <a:t>The primary changes</a:t>
            </a:r>
            <a:r>
              <a:rPr lang="en-US" baseline="0" dirty="0"/>
              <a:t> to the internal sections of the plan include </a:t>
            </a:r>
          </a:p>
          <a:p>
            <a:pPr marL="173422" indent="-173422">
              <a:buFont typeface="Arial" panose="020B0604020202020204" pitchFamily="34" charset="0"/>
              <a:buChar char="•"/>
            </a:pPr>
            <a:r>
              <a:rPr lang="en-US" baseline="0" dirty="0"/>
              <a:t>Administrative changes such as basic language changes, reformatting, renumbering and updated figures including forecasting for 2031</a:t>
            </a:r>
          </a:p>
          <a:p>
            <a:pPr marL="173422" indent="-173422">
              <a:buFont typeface="Arial" panose="020B0604020202020204" pitchFamily="34" charset="0"/>
              <a:buChar char="•"/>
            </a:pPr>
            <a:r>
              <a:rPr lang="en-US" baseline="0" dirty="0"/>
              <a:t>Updates to the Dike &amp; Drainage Districts, Fire Districts for facility needs and existing facilities</a:t>
            </a:r>
          </a:p>
          <a:p>
            <a:pPr marL="173422" indent="-173422">
              <a:buFont typeface="Arial" panose="020B0604020202020204" pitchFamily="34" charset="0"/>
              <a:buChar char="•"/>
            </a:pPr>
            <a:r>
              <a:rPr lang="en-US" baseline="0" dirty="0"/>
              <a:t>Updates to the School Districts enrollment numbers based on the Office Superintendent of Public Instruction for the 2022-2023 school year as well as facility needs.</a:t>
            </a:r>
            <a:endParaRPr lang="en-US" dirty="0"/>
          </a:p>
        </p:txBody>
      </p:sp>
      <p:sp>
        <p:nvSpPr>
          <p:cNvPr id="4" name="Slide Number Placeholder 3">
            <a:extLst>
              <a:ext uri="{FF2B5EF4-FFF2-40B4-BE49-F238E27FC236}">
                <a16:creationId xmlns:a16="http://schemas.microsoft.com/office/drawing/2014/main" id="{42852227-137E-AD39-AC68-6F926A7C2217}"/>
              </a:ext>
            </a:extLst>
          </p:cNvPr>
          <p:cNvSpPr>
            <a:spLocks noGrp="1"/>
          </p:cNvSpPr>
          <p:nvPr>
            <p:ph type="sldNum" sz="quarter" idx="5"/>
          </p:nvPr>
        </p:nvSpPr>
        <p:spPr/>
        <p:txBody>
          <a:bodyPr/>
          <a:lstStyle/>
          <a:p>
            <a:fld id="{89E957FF-4412-486A-95FA-1A3B1A3BB4C1}" type="slidenum">
              <a:rPr lang="en-US" smtClean="0"/>
              <a:t>5</a:t>
            </a:fld>
            <a:endParaRPr lang="en-US"/>
          </a:p>
        </p:txBody>
      </p:sp>
    </p:spTree>
    <p:extLst>
      <p:ext uri="{BB962C8B-B14F-4D97-AF65-F5344CB8AC3E}">
        <p14:creationId xmlns:p14="http://schemas.microsoft.com/office/powerpoint/2010/main" val="40782202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Major changes were made to the Drainage System portion of the Bayview Ridge UGA section. The drainage section was revised to accurately reflect Skagit County Public Works’ role as the municipal stormwater manager for the BVR UGA. The previous language overlooked Public Works’ capital investment and responsibilities, overstating the role of dike and drainage districts. Clarifying ownership and management ensures accurate long-range planning, coordinated capital investments, and recognition of all key stakeholders as growth places increasing demands on the watershed.</a:t>
            </a:r>
          </a:p>
        </p:txBody>
      </p:sp>
      <p:sp>
        <p:nvSpPr>
          <p:cNvPr id="4" name="Slide Number Placeholder 3"/>
          <p:cNvSpPr>
            <a:spLocks noGrp="1"/>
          </p:cNvSpPr>
          <p:nvPr>
            <p:ph type="sldNum" sz="quarter" idx="5"/>
          </p:nvPr>
        </p:nvSpPr>
        <p:spPr/>
        <p:txBody>
          <a:bodyPr/>
          <a:lstStyle/>
          <a:p>
            <a:fld id="{89E957FF-4412-486A-95FA-1A3B1A3BB4C1}" type="slidenum">
              <a:rPr lang="en-US" smtClean="0"/>
              <a:t>6</a:t>
            </a:fld>
            <a:endParaRPr lang="en-US"/>
          </a:p>
        </p:txBody>
      </p:sp>
    </p:spTree>
    <p:extLst>
      <p:ext uri="{BB962C8B-B14F-4D97-AF65-F5344CB8AC3E}">
        <p14:creationId xmlns:p14="http://schemas.microsoft.com/office/powerpoint/2010/main" val="2858173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E957FF-4412-486A-95FA-1A3B1A3BB4C1}" type="slidenum">
              <a:rPr lang="en-US" smtClean="0"/>
              <a:t>7</a:t>
            </a:fld>
            <a:endParaRPr lang="en-US"/>
          </a:p>
        </p:txBody>
      </p:sp>
    </p:spTree>
    <p:extLst>
      <p:ext uri="{BB962C8B-B14F-4D97-AF65-F5344CB8AC3E}">
        <p14:creationId xmlns:p14="http://schemas.microsoft.com/office/powerpoint/2010/main" val="29395853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E957FF-4412-486A-95FA-1A3B1A3BB4C1}" type="slidenum">
              <a:rPr lang="en-US" smtClean="0"/>
              <a:t>8</a:t>
            </a:fld>
            <a:endParaRPr lang="en-US"/>
          </a:p>
        </p:txBody>
      </p:sp>
    </p:spTree>
    <p:extLst>
      <p:ext uri="{BB962C8B-B14F-4D97-AF65-F5344CB8AC3E}">
        <p14:creationId xmlns:p14="http://schemas.microsoft.com/office/powerpoint/2010/main" val="12810523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E957FF-4412-486A-95FA-1A3B1A3BB4C1}" type="slidenum">
              <a:rPr lang="en-US" smtClean="0"/>
              <a:t>9</a:t>
            </a:fld>
            <a:endParaRPr lang="en-US"/>
          </a:p>
        </p:txBody>
      </p:sp>
    </p:spTree>
    <p:extLst>
      <p:ext uri="{BB962C8B-B14F-4D97-AF65-F5344CB8AC3E}">
        <p14:creationId xmlns:p14="http://schemas.microsoft.com/office/powerpoint/2010/main" val="252000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428BB00-4DDA-4428-9DA0-604496EBA28A}" type="datetimeFigureOut">
              <a:rPr lang="en-US" smtClean="0"/>
              <a:t>09/29/2025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651790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28BB00-4DDA-4428-9DA0-604496EBA28A}" type="datetimeFigureOut">
              <a:rPr lang="en-US" smtClean="0"/>
              <a:t>09/29/2025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2255495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28BB00-4DDA-4428-9DA0-604496EBA28A}" type="datetimeFigureOut">
              <a:rPr lang="en-US" smtClean="0"/>
              <a:t>09/29/2025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2455945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28BB00-4DDA-4428-9DA0-604496EBA28A}" type="datetimeFigureOut">
              <a:rPr lang="en-US" smtClean="0"/>
              <a:t>09/29/2025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3937696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28BB00-4DDA-4428-9DA0-604496EBA28A}" type="datetimeFigureOut">
              <a:rPr lang="en-US" smtClean="0"/>
              <a:t>09/29/2025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1217698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28BB00-4DDA-4428-9DA0-604496EBA28A}" type="datetimeFigureOut">
              <a:rPr lang="en-US" smtClean="0"/>
              <a:t>09/29/2025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1399922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428BB00-4DDA-4428-9DA0-604496EBA28A}" type="datetimeFigureOut">
              <a:rPr lang="en-US" smtClean="0"/>
              <a:t>09/29/2025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3225086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428BB00-4DDA-4428-9DA0-604496EBA28A}" type="datetimeFigureOut">
              <a:rPr lang="en-US" smtClean="0"/>
              <a:t>09/29/2025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26603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28BB00-4DDA-4428-9DA0-604496EBA28A}" type="datetimeFigureOut">
              <a:rPr lang="en-US" smtClean="0"/>
              <a:t>09/29/2025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129327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8BB00-4DDA-4428-9DA0-604496EBA28A}" type="datetimeFigureOut">
              <a:rPr lang="en-US" smtClean="0"/>
              <a:t>09/29/2025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186485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428BB00-4DDA-4428-9DA0-604496EBA28A}" type="datetimeFigureOut">
              <a:rPr lang="en-US" smtClean="0"/>
              <a:t>09/29/2025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30BFCA-176D-4976-AB0A-531B685E95A7}" type="slidenum">
              <a:rPr lang="en-US" smtClean="0"/>
              <a:t>‹#›</a:t>
            </a:fld>
            <a:endParaRPr lang="en-US"/>
          </a:p>
        </p:txBody>
      </p:sp>
    </p:spTree>
    <p:extLst>
      <p:ext uri="{BB962C8B-B14F-4D97-AF65-F5344CB8AC3E}">
        <p14:creationId xmlns:p14="http://schemas.microsoft.com/office/powerpoint/2010/main" val="2613634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28BB00-4DDA-4428-9DA0-604496EBA28A}" type="datetimeFigureOut">
              <a:rPr lang="en-US" smtClean="0"/>
              <a:t>09/29/2025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0BFCA-176D-4976-AB0A-531B685E95A7}" type="slidenum">
              <a:rPr lang="en-US" smtClean="0"/>
              <a:t>‹#›</a:t>
            </a:fld>
            <a:endParaRPr lang="en-US"/>
          </a:p>
        </p:txBody>
      </p:sp>
    </p:spTree>
    <p:extLst>
      <p:ext uri="{BB962C8B-B14F-4D97-AF65-F5344CB8AC3E}">
        <p14:creationId xmlns:p14="http://schemas.microsoft.com/office/powerpoint/2010/main" val="421689285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microsoft.com/office/2018/10/relationships/comments" Target="../comments/modernComment_121_9D72DECC.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a:cxnSpLocks/>
          </p:cNvCxnSpPr>
          <p:nvPr/>
        </p:nvCxnSpPr>
        <p:spPr>
          <a:xfrm>
            <a:off x="-228600" y="6534150"/>
            <a:ext cx="124206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4" name="Rectangle 3"/>
          <p:cNvSpPr/>
          <p:nvPr/>
        </p:nvSpPr>
        <p:spPr>
          <a:xfrm>
            <a:off x="381000" y="-685800"/>
            <a:ext cx="838200" cy="822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5391150"/>
            <a:ext cx="1143000" cy="1143000"/>
          </a:xfrm>
          <a:prstGeom prst="rect">
            <a:avLst/>
          </a:prstGeom>
        </p:spPr>
      </p:pic>
      <p:sp>
        <p:nvSpPr>
          <p:cNvPr id="2" name="Text Placeholder 2">
            <a:extLst>
              <a:ext uri="{FF2B5EF4-FFF2-40B4-BE49-F238E27FC236}">
                <a16:creationId xmlns:a16="http://schemas.microsoft.com/office/drawing/2014/main" id="{98626EF3-4290-CA99-6124-4073F209961C}"/>
              </a:ext>
            </a:extLst>
          </p:cNvPr>
          <p:cNvSpPr txBox="1">
            <a:spLocks/>
          </p:cNvSpPr>
          <p:nvPr/>
        </p:nvSpPr>
        <p:spPr>
          <a:xfrm>
            <a:off x="1602049" y="1164738"/>
            <a:ext cx="8941665" cy="1500187"/>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lnSpc>
                <a:spcPts val="3600"/>
              </a:lnSpc>
              <a:spcBef>
                <a:spcPts val="600"/>
              </a:spcBef>
            </a:pPr>
            <a:r>
              <a:rPr lang="en-US" sz="4000" dirty="0">
                <a:solidFill>
                  <a:schemeClr val="bg1"/>
                </a:solidFill>
              </a:rPr>
              <a:t>6 Year Update (2026-3031)</a:t>
            </a:r>
          </a:p>
          <a:p>
            <a:pPr algn="l">
              <a:lnSpc>
                <a:spcPts val="3600"/>
              </a:lnSpc>
              <a:spcBef>
                <a:spcPts val="600"/>
              </a:spcBef>
            </a:pPr>
            <a:r>
              <a:rPr lang="en-US" sz="4000" dirty="0">
                <a:solidFill>
                  <a:schemeClr val="bg1"/>
                </a:solidFill>
                <a:latin typeface="Franklin Gothic Book" panose="020B0503020102020204" pitchFamily="34" charset="0"/>
              </a:rPr>
              <a:t>Planning Commission Workshop</a:t>
            </a:r>
          </a:p>
        </p:txBody>
      </p:sp>
      <p:sp>
        <p:nvSpPr>
          <p:cNvPr id="6" name="Title 1">
            <a:extLst>
              <a:ext uri="{FF2B5EF4-FFF2-40B4-BE49-F238E27FC236}">
                <a16:creationId xmlns:a16="http://schemas.microsoft.com/office/drawing/2014/main" id="{2A30BD79-E42C-FEBA-3811-6832D7210ECA}"/>
              </a:ext>
            </a:extLst>
          </p:cNvPr>
          <p:cNvSpPr txBox="1">
            <a:spLocks/>
          </p:cNvSpPr>
          <p:nvPr/>
        </p:nvSpPr>
        <p:spPr>
          <a:xfrm>
            <a:off x="1648286" y="55330"/>
            <a:ext cx="6352714" cy="1362075"/>
          </a:xfrm>
          <a:prstGeom prst="rect">
            <a:avLst/>
          </a:prstGeom>
          <a:noFill/>
        </p:spPr>
        <p:txBody>
          <a:bodyPr vert="horz" lIns="91440" tIns="45720" rIns="91440" bIns="45720" rtlCol="0" anchor="ctr">
            <a:normAutofit fontScale="77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6600" dirty="0">
                <a:solidFill>
                  <a:schemeClr val="tx2"/>
                </a:solidFill>
                <a:latin typeface="Franklin Gothic Medium" panose="020B0603020102020204" pitchFamily="34" charset="0"/>
              </a:rPr>
              <a:t>2026 – 3021 Capital Facilities Plan Update</a:t>
            </a:r>
          </a:p>
        </p:txBody>
      </p:sp>
      <p:sp>
        <p:nvSpPr>
          <p:cNvPr id="9" name="Subtitle 2">
            <a:extLst>
              <a:ext uri="{FF2B5EF4-FFF2-40B4-BE49-F238E27FC236}">
                <a16:creationId xmlns:a16="http://schemas.microsoft.com/office/drawing/2014/main" id="{851BEB57-1E59-E358-5C53-51688DF3FB4C}"/>
              </a:ext>
            </a:extLst>
          </p:cNvPr>
          <p:cNvSpPr txBox="1">
            <a:spLocks/>
          </p:cNvSpPr>
          <p:nvPr/>
        </p:nvSpPr>
        <p:spPr>
          <a:xfrm>
            <a:off x="1524000" y="5090266"/>
            <a:ext cx="5334000" cy="1333500"/>
          </a:xfrm>
          <a:prstGeom prst="rect">
            <a:avLst/>
          </a:prstGeom>
          <a:solidFill>
            <a:schemeClr val="tx2">
              <a:alpha val="56000"/>
            </a:schemeClr>
          </a:soli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2400" dirty="0">
                <a:solidFill>
                  <a:schemeClr val="bg1"/>
                </a:solidFill>
                <a:latin typeface="Franklin Gothic Book" panose="020B0503020102020204" pitchFamily="34" charset="0"/>
              </a:rPr>
              <a:t>Robby Eckroth, Senior Planner</a:t>
            </a:r>
          </a:p>
          <a:p>
            <a:pPr algn="l">
              <a:spcBef>
                <a:spcPts val="0"/>
              </a:spcBef>
            </a:pPr>
            <a:r>
              <a:rPr lang="en-US" sz="2400" dirty="0">
                <a:solidFill>
                  <a:schemeClr val="bg1"/>
                </a:solidFill>
                <a:latin typeface="Franklin Gothic Book" panose="020B0503020102020204" pitchFamily="34" charset="0"/>
              </a:rPr>
              <a:t>Planning &amp; Development Services</a:t>
            </a:r>
          </a:p>
          <a:p>
            <a:pPr algn="l">
              <a:spcBef>
                <a:spcPts val="0"/>
              </a:spcBef>
            </a:pPr>
            <a:r>
              <a:rPr lang="en-US" sz="2400" dirty="0">
                <a:solidFill>
                  <a:schemeClr val="bg1"/>
                </a:solidFill>
                <a:latin typeface="Franklin Gothic Book" panose="020B0503020102020204" pitchFamily="34" charset="0"/>
              </a:rPr>
              <a:t>October 14, 2025</a:t>
            </a:r>
            <a:endParaRPr lang="en-US" sz="2400" dirty="0">
              <a:solidFill>
                <a:srgbClr val="FF0000"/>
              </a:solidFill>
              <a:latin typeface="Franklin Gothic Book" panose="020B0503020102020204" pitchFamily="34" charset="0"/>
            </a:endParaRPr>
          </a:p>
        </p:txBody>
      </p:sp>
    </p:spTree>
    <p:extLst>
      <p:ext uri="{BB962C8B-B14F-4D97-AF65-F5344CB8AC3E}">
        <p14:creationId xmlns:p14="http://schemas.microsoft.com/office/powerpoint/2010/main" val="3719035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6AA89-A20D-8263-6685-FFFDDF733E1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EE17401-AB08-404F-958E-66B6252CA492}"/>
              </a:ext>
            </a:extLst>
          </p:cNvPr>
          <p:cNvSpPr/>
          <p:nvPr/>
        </p:nvSpPr>
        <p:spPr>
          <a:xfrm>
            <a:off x="0" y="0"/>
            <a:ext cx="12192000" cy="143326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596A4F65-B0C6-B835-744B-69D0E42046F1}"/>
              </a:ext>
            </a:extLst>
          </p:cNvPr>
          <p:cNvCxnSpPr>
            <a:cxnSpLocks/>
          </p:cNvCxnSpPr>
          <p:nvPr/>
        </p:nvCxnSpPr>
        <p:spPr>
          <a:xfrm>
            <a:off x="0" y="6629400"/>
            <a:ext cx="121920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D102CF4E-98CD-32FC-1F9B-103386396C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5426129"/>
            <a:ext cx="1143000" cy="1143000"/>
          </a:xfrm>
          <a:prstGeom prst="rect">
            <a:avLst/>
          </a:prstGeom>
        </p:spPr>
      </p:pic>
      <p:sp>
        <p:nvSpPr>
          <p:cNvPr id="11" name="Title 10">
            <a:extLst>
              <a:ext uri="{FF2B5EF4-FFF2-40B4-BE49-F238E27FC236}">
                <a16:creationId xmlns:a16="http://schemas.microsoft.com/office/drawing/2014/main" id="{89B9D102-D68E-D842-4646-8A7604017DEF}"/>
              </a:ext>
            </a:extLst>
          </p:cNvPr>
          <p:cNvSpPr>
            <a:spLocks noGrp="1"/>
          </p:cNvSpPr>
          <p:nvPr>
            <p:ph type="title"/>
          </p:nvPr>
        </p:nvSpPr>
        <p:spPr>
          <a:xfrm>
            <a:off x="609600" y="228599"/>
            <a:ext cx="10972800" cy="1066797"/>
          </a:xfrm>
        </p:spPr>
        <p:txBody>
          <a:bodyPr>
            <a:normAutofit/>
          </a:bodyPr>
          <a:lstStyle/>
          <a:p>
            <a:r>
              <a:rPr lang="en-US" dirty="0">
                <a:solidFill>
                  <a:schemeClr val="bg1"/>
                </a:solidFill>
              </a:rPr>
              <a:t>Purpose</a:t>
            </a:r>
          </a:p>
        </p:txBody>
      </p:sp>
      <p:sp>
        <p:nvSpPr>
          <p:cNvPr id="4" name="Content Placeholder 2">
            <a:extLst>
              <a:ext uri="{FF2B5EF4-FFF2-40B4-BE49-F238E27FC236}">
                <a16:creationId xmlns:a16="http://schemas.microsoft.com/office/drawing/2014/main" id="{A18ABE21-A180-43D7-CEF5-9D0B48B76A96}"/>
              </a:ext>
            </a:extLst>
          </p:cNvPr>
          <p:cNvSpPr>
            <a:spLocks noGrp="1"/>
          </p:cNvSpPr>
          <p:nvPr>
            <p:ph idx="1"/>
          </p:nvPr>
        </p:nvSpPr>
        <p:spPr>
          <a:xfrm>
            <a:off x="1066800" y="1681988"/>
            <a:ext cx="10896600" cy="4111729"/>
          </a:xfrm>
        </p:spPr>
        <p:txBody>
          <a:bodyPr>
            <a:normAutofit/>
          </a:bodyPr>
          <a:lstStyle/>
          <a:p>
            <a:pPr marL="0" indent="0" algn="ctr">
              <a:buNone/>
            </a:pPr>
            <a:r>
              <a:rPr lang="en-US" b="1" dirty="0"/>
              <a:t>Goal 12 of the Washington State Growth Management Act (“GMA”)</a:t>
            </a:r>
          </a:p>
          <a:p>
            <a:pPr marL="0" indent="0">
              <a:buNone/>
            </a:pPr>
            <a:endParaRPr lang="en-US" dirty="0"/>
          </a:p>
          <a:p>
            <a:pPr marL="0" indent="0" algn="ctr">
              <a:buNone/>
            </a:pPr>
            <a:r>
              <a:rPr lang="en-US" dirty="0"/>
              <a:t> The County must “[e]nsure that those public facilities and services necessary to support development shall be adequate to serve development at the time the development is available for occupancy and use without decreasing current service levels below locally established minimum standards.”</a:t>
            </a:r>
            <a:endParaRPr lang="en-US" sz="2800" dirty="0">
              <a:latin typeface="Franklin Gothic Book" panose="020B0503020102020204" pitchFamily="34" charset="0"/>
            </a:endParaRPr>
          </a:p>
        </p:txBody>
      </p:sp>
      <p:cxnSp>
        <p:nvCxnSpPr>
          <p:cNvPr id="9" name="Straight Connector 8">
            <a:extLst>
              <a:ext uri="{FF2B5EF4-FFF2-40B4-BE49-F238E27FC236}">
                <a16:creationId xmlns:a16="http://schemas.microsoft.com/office/drawing/2014/main" id="{24B3D965-6923-36A8-FF90-468A5FE24CAA}"/>
              </a:ext>
            </a:extLst>
          </p:cNvPr>
          <p:cNvCxnSpPr>
            <a:cxnSpLocks/>
          </p:cNvCxnSpPr>
          <p:nvPr/>
        </p:nvCxnSpPr>
        <p:spPr>
          <a:xfrm>
            <a:off x="-76200" y="1441653"/>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8406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83A22-6B68-E99B-C425-E2CE231D8A5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54B1AA9-8FA5-8EC8-BCBB-21D7D864B5AC}"/>
              </a:ext>
            </a:extLst>
          </p:cNvPr>
          <p:cNvSpPr/>
          <p:nvPr/>
        </p:nvSpPr>
        <p:spPr>
          <a:xfrm>
            <a:off x="0" y="0"/>
            <a:ext cx="12192000" cy="143326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018622A5-5F98-2C8E-2721-172A70EBFD3F}"/>
              </a:ext>
            </a:extLst>
          </p:cNvPr>
          <p:cNvCxnSpPr>
            <a:cxnSpLocks/>
          </p:cNvCxnSpPr>
          <p:nvPr/>
        </p:nvCxnSpPr>
        <p:spPr>
          <a:xfrm>
            <a:off x="0" y="6629400"/>
            <a:ext cx="121920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1F7F00D7-60D4-4059-ADBA-5813A6E750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000" y="5426129"/>
            <a:ext cx="1143000" cy="1143000"/>
          </a:xfrm>
          <a:prstGeom prst="rect">
            <a:avLst/>
          </a:prstGeom>
        </p:spPr>
      </p:pic>
      <p:sp>
        <p:nvSpPr>
          <p:cNvPr id="11" name="Title 10">
            <a:extLst>
              <a:ext uri="{FF2B5EF4-FFF2-40B4-BE49-F238E27FC236}">
                <a16:creationId xmlns:a16="http://schemas.microsoft.com/office/drawing/2014/main" id="{398CDF60-67F3-6C69-7F7A-70584348D680}"/>
              </a:ext>
            </a:extLst>
          </p:cNvPr>
          <p:cNvSpPr>
            <a:spLocks noGrp="1"/>
          </p:cNvSpPr>
          <p:nvPr>
            <p:ph type="title"/>
          </p:nvPr>
        </p:nvSpPr>
        <p:spPr>
          <a:xfrm>
            <a:off x="609600" y="228599"/>
            <a:ext cx="10972800" cy="1066797"/>
          </a:xfrm>
        </p:spPr>
        <p:txBody>
          <a:bodyPr>
            <a:normAutofit/>
          </a:bodyPr>
          <a:lstStyle/>
          <a:p>
            <a:r>
              <a:rPr lang="en-US" dirty="0">
                <a:solidFill>
                  <a:schemeClr val="bg1"/>
                </a:solidFill>
              </a:rPr>
              <a:t>Capital Facilities Plan Explained</a:t>
            </a:r>
          </a:p>
        </p:txBody>
      </p:sp>
      <p:sp>
        <p:nvSpPr>
          <p:cNvPr id="4" name="Content Placeholder 2">
            <a:extLst>
              <a:ext uri="{FF2B5EF4-FFF2-40B4-BE49-F238E27FC236}">
                <a16:creationId xmlns:a16="http://schemas.microsoft.com/office/drawing/2014/main" id="{F15FB803-FDC6-F448-E388-B0120A5774CC}"/>
              </a:ext>
            </a:extLst>
          </p:cNvPr>
          <p:cNvSpPr>
            <a:spLocks noGrp="1"/>
          </p:cNvSpPr>
          <p:nvPr>
            <p:ph idx="1"/>
          </p:nvPr>
        </p:nvSpPr>
        <p:spPr>
          <a:xfrm>
            <a:off x="381000" y="1661860"/>
            <a:ext cx="8839200" cy="4129339"/>
          </a:xfrm>
        </p:spPr>
        <p:txBody>
          <a:bodyPr>
            <a:normAutofit/>
          </a:bodyPr>
          <a:lstStyle/>
          <a:p>
            <a:r>
              <a:rPr lang="en-US" sz="2800" dirty="0">
                <a:latin typeface="Franklin Gothic Book" panose="020B0503020102020204" pitchFamily="34" charset="0"/>
              </a:rPr>
              <a:t>Infrastructure neede</a:t>
            </a:r>
            <a:r>
              <a:rPr lang="en-US" dirty="0">
                <a:latin typeface="Franklin Gothic Book" panose="020B0503020102020204" pitchFamily="34" charset="0"/>
              </a:rPr>
              <a:t>d to support development</a:t>
            </a:r>
          </a:p>
          <a:p>
            <a:r>
              <a:rPr lang="en-US" sz="2800" dirty="0">
                <a:latin typeface="Franklin Gothic Book" panose="020B0503020102020204" pitchFamily="34" charset="0"/>
              </a:rPr>
              <a:t>Ensure we don’t build more than we can support and that we have the funding to build what is needed for future development</a:t>
            </a:r>
          </a:p>
          <a:p>
            <a:r>
              <a:rPr lang="en-US" dirty="0">
                <a:latin typeface="Franklin Gothic Book" panose="020B0503020102020204" pitchFamily="34" charset="0"/>
              </a:rPr>
              <a:t>U</a:t>
            </a:r>
            <a:r>
              <a:rPr lang="en-US" sz="2800" dirty="0">
                <a:latin typeface="Franklin Gothic Book" panose="020B0503020102020204" pitchFamily="34" charset="0"/>
              </a:rPr>
              <a:t>nincorporated areas of the County outside Urban Growth Areas (except Bayview)</a:t>
            </a:r>
          </a:p>
          <a:p>
            <a:r>
              <a:rPr lang="en-US" dirty="0">
                <a:latin typeface="Franklin Gothic Book" panose="020B0503020102020204" pitchFamily="34" charset="0"/>
              </a:rPr>
              <a:t>Impact fees cannot be charged if the projects are not identified</a:t>
            </a:r>
            <a:endParaRPr lang="en-US" sz="2800" dirty="0">
              <a:latin typeface="Franklin Gothic Book" panose="020B0503020102020204" pitchFamily="34" charset="0"/>
            </a:endParaRPr>
          </a:p>
        </p:txBody>
      </p:sp>
      <p:cxnSp>
        <p:nvCxnSpPr>
          <p:cNvPr id="9" name="Straight Connector 8">
            <a:extLst>
              <a:ext uri="{FF2B5EF4-FFF2-40B4-BE49-F238E27FC236}">
                <a16:creationId xmlns:a16="http://schemas.microsoft.com/office/drawing/2014/main" id="{29B1591B-E118-EDCB-6BD4-226B342C278B}"/>
              </a:ext>
            </a:extLst>
          </p:cNvPr>
          <p:cNvCxnSpPr>
            <a:cxnSpLocks/>
          </p:cNvCxnSpPr>
          <p:nvPr/>
        </p:nvCxnSpPr>
        <p:spPr>
          <a:xfrm>
            <a:off x="-76200" y="1441653"/>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551052"/>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04BF3AA2-3977-126C-78C7-EA4D98AED284}"/>
              </a:ext>
            </a:extLst>
          </p:cNvPr>
          <p:cNvSpPr/>
          <p:nvPr/>
        </p:nvSpPr>
        <p:spPr>
          <a:xfrm>
            <a:off x="0" y="0"/>
            <a:ext cx="12192000" cy="141763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p:cNvCxnSpPr>
            <a:cxnSpLocks/>
          </p:cNvCxnSpPr>
          <p:nvPr/>
        </p:nvCxnSpPr>
        <p:spPr>
          <a:xfrm>
            <a:off x="-76200" y="6629400"/>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568" y="5462383"/>
            <a:ext cx="1143000" cy="1143000"/>
          </a:xfrm>
          <a:prstGeom prst="rect">
            <a:avLst/>
          </a:prstGeom>
        </p:spPr>
      </p:pic>
      <p:sp>
        <p:nvSpPr>
          <p:cNvPr id="11" name="Title 10">
            <a:extLst>
              <a:ext uri="{FF2B5EF4-FFF2-40B4-BE49-F238E27FC236}">
                <a16:creationId xmlns:a16="http://schemas.microsoft.com/office/drawing/2014/main" id="{5CADD2E8-4E76-9CA1-F258-439D5A764E2E}"/>
              </a:ext>
            </a:extLst>
          </p:cNvPr>
          <p:cNvSpPr>
            <a:spLocks noGrp="1"/>
          </p:cNvSpPr>
          <p:nvPr>
            <p:ph type="title"/>
          </p:nvPr>
        </p:nvSpPr>
        <p:spPr>
          <a:xfrm>
            <a:off x="723900" y="182861"/>
            <a:ext cx="10706100" cy="1143000"/>
          </a:xfrm>
        </p:spPr>
        <p:txBody>
          <a:bodyPr>
            <a:normAutofit/>
          </a:bodyPr>
          <a:lstStyle/>
          <a:p>
            <a:r>
              <a:rPr lang="en-US" sz="3600" dirty="0">
                <a:solidFill>
                  <a:schemeClr val="bg1"/>
                </a:solidFill>
              </a:rPr>
              <a:t>Summary – County Operated Capital Facility Changes</a:t>
            </a:r>
          </a:p>
        </p:txBody>
      </p:sp>
      <p:sp>
        <p:nvSpPr>
          <p:cNvPr id="15" name="Content Placeholder 2">
            <a:extLst>
              <a:ext uri="{FF2B5EF4-FFF2-40B4-BE49-F238E27FC236}">
                <a16:creationId xmlns:a16="http://schemas.microsoft.com/office/drawing/2014/main" id="{2D8625F3-B940-6C6E-B2EC-ECF0F8A15587}"/>
              </a:ext>
            </a:extLst>
          </p:cNvPr>
          <p:cNvSpPr>
            <a:spLocks noGrp="1"/>
          </p:cNvSpPr>
          <p:nvPr>
            <p:ph idx="1"/>
          </p:nvPr>
        </p:nvSpPr>
        <p:spPr>
          <a:xfrm>
            <a:off x="910136" y="1752600"/>
            <a:ext cx="10371728" cy="3910244"/>
          </a:xfrm>
        </p:spPr>
        <p:txBody>
          <a:bodyPr>
            <a:normAutofit/>
          </a:bodyPr>
          <a:lstStyle/>
          <a:p>
            <a:r>
              <a:rPr lang="en-US" dirty="0">
                <a:latin typeface="Franklin Gothic Book" panose="020B0503020102020204" pitchFamily="34" charset="0"/>
              </a:rPr>
              <a:t>Administrative </a:t>
            </a:r>
          </a:p>
          <a:p>
            <a:pPr lvl="1"/>
            <a:r>
              <a:rPr lang="en-US" dirty="0">
                <a:latin typeface="Franklin Gothic Book" panose="020B0503020102020204" pitchFamily="34" charset="0"/>
              </a:rPr>
              <a:t>Basic language changes</a:t>
            </a:r>
          </a:p>
          <a:p>
            <a:pPr lvl="1"/>
            <a:r>
              <a:rPr lang="en-US" dirty="0">
                <a:latin typeface="Franklin Gothic Book" panose="020B0503020102020204" pitchFamily="34" charset="0"/>
              </a:rPr>
              <a:t>Reformatting/Renumbering</a:t>
            </a:r>
          </a:p>
          <a:p>
            <a:pPr lvl="1"/>
            <a:r>
              <a:rPr lang="en-US" dirty="0">
                <a:latin typeface="Franklin Gothic Book" panose="020B0503020102020204" pitchFamily="34" charset="0"/>
              </a:rPr>
              <a:t>Updated figures including forecast for 2031</a:t>
            </a:r>
          </a:p>
          <a:p>
            <a:r>
              <a:rPr lang="en-US" dirty="0">
                <a:latin typeface="Franklin Gothic Book" panose="020B0503020102020204" pitchFamily="34" charset="0"/>
              </a:rPr>
              <a:t>Energy Efficiency</a:t>
            </a:r>
          </a:p>
          <a:p>
            <a:pPr lvl="1"/>
            <a:r>
              <a:rPr lang="en-US" dirty="0">
                <a:latin typeface="Franklin Gothic Book" panose="020B0503020102020204" pitchFamily="34" charset="0"/>
              </a:rPr>
              <a:t>Washington Clean Energy Standard compliance</a:t>
            </a:r>
          </a:p>
          <a:p>
            <a:r>
              <a:rPr lang="en-US" dirty="0">
                <a:latin typeface="Franklin Gothic Book" panose="020B0503020102020204" pitchFamily="34" charset="0"/>
              </a:rPr>
              <a:t>Community Services</a:t>
            </a:r>
          </a:p>
          <a:p>
            <a:pPr lvl="1"/>
            <a:r>
              <a:rPr lang="en-US" dirty="0">
                <a:latin typeface="Franklin Gothic Book" panose="020B0503020102020204" pitchFamily="34" charset="0"/>
              </a:rPr>
              <a:t>Behavioral Crisis Triage Center</a:t>
            </a:r>
          </a:p>
          <a:p>
            <a:endParaRPr lang="en-US" dirty="0">
              <a:latin typeface="Franklin Gothic Book" panose="020B0503020102020204" pitchFamily="34" charset="0"/>
            </a:endParaRPr>
          </a:p>
        </p:txBody>
      </p:sp>
      <p:cxnSp>
        <p:nvCxnSpPr>
          <p:cNvPr id="20" name="Straight Connector 19">
            <a:extLst>
              <a:ext uri="{FF2B5EF4-FFF2-40B4-BE49-F238E27FC236}">
                <a16:creationId xmlns:a16="http://schemas.microsoft.com/office/drawing/2014/main" id="{12EC2B10-3D1D-1D71-94EE-DBFA5DCCD85E}"/>
              </a:ext>
            </a:extLst>
          </p:cNvPr>
          <p:cNvCxnSpPr>
            <a:cxnSpLocks/>
          </p:cNvCxnSpPr>
          <p:nvPr/>
        </p:nvCxnSpPr>
        <p:spPr>
          <a:xfrm>
            <a:off x="-76200" y="1441653"/>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1E39568-9AA0-E97E-FA17-B931A696B8AB}"/>
              </a:ext>
            </a:extLst>
          </p:cNvPr>
          <p:cNvSpPr txBox="1"/>
          <p:nvPr/>
        </p:nvSpPr>
        <p:spPr>
          <a:xfrm>
            <a:off x="1676400" y="5849217"/>
            <a:ext cx="3249712" cy="369332"/>
          </a:xfrm>
          <a:prstGeom prst="rect">
            <a:avLst/>
          </a:prstGeom>
          <a:noFill/>
        </p:spPr>
        <p:txBody>
          <a:bodyPr wrap="square">
            <a:spAutoFit/>
          </a:bodyPr>
          <a:lstStyle/>
          <a:p>
            <a:pPr marL="0" indent="0">
              <a:buNone/>
            </a:pPr>
            <a:r>
              <a:rPr lang="en-US" sz="1800" b="1" u="sng" dirty="0">
                <a:latin typeface="Franklin Gothic Book" panose="020B0503020102020204" pitchFamily="34" charset="0"/>
              </a:rPr>
              <a:t>Draft www.skagitcounty.net/cfp</a:t>
            </a:r>
          </a:p>
        </p:txBody>
      </p:sp>
    </p:spTree>
    <p:extLst>
      <p:ext uri="{BB962C8B-B14F-4D97-AF65-F5344CB8AC3E}">
        <p14:creationId xmlns:p14="http://schemas.microsoft.com/office/powerpoint/2010/main" val="2929480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9E7D6-50C5-C585-60F8-80000EB5ACA7}"/>
            </a:ext>
          </a:extLst>
        </p:cNvPr>
        <p:cNvGrpSpPr/>
        <p:nvPr/>
      </p:nvGrpSpPr>
      <p:grpSpPr>
        <a:xfrm>
          <a:off x="0" y="0"/>
          <a:ext cx="0" cy="0"/>
          <a:chOff x="0" y="0"/>
          <a:chExt cx="0" cy="0"/>
        </a:xfrm>
      </p:grpSpPr>
      <p:sp>
        <p:nvSpPr>
          <p:cNvPr id="19" name="Rectangle 18">
            <a:extLst>
              <a:ext uri="{FF2B5EF4-FFF2-40B4-BE49-F238E27FC236}">
                <a16:creationId xmlns:a16="http://schemas.microsoft.com/office/drawing/2014/main" id="{92178D42-8B2B-172E-F507-0E2B3E76A0CD}"/>
              </a:ext>
            </a:extLst>
          </p:cNvPr>
          <p:cNvSpPr/>
          <p:nvPr/>
        </p:nvSpPr>
        <p:spPr>
          <a:xfrm>
            <a:off x="0" y="0"/>
            <a:ext cx="12192000" cy="141763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3691BDA4-7A34-9391-420C-3980E850CCD5}"/>
              </a:ext>
            </a:extLst>
          </p:cNvPr>
          <p:cNvCxnSpPr>
            <a:cxnSpLocks/>
          </p:cNvCxnSpPr>
          <p:nvPr/>
        </p:nvCxnSpPr>
        <p:spPr>
          <a:xfrm>
            <a:off x="-76200" y="6629400"/>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6B5B4B81-2E2C-9DC3-B74E-FA41C8586D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568" y="5462383"/>
            <a:ext cx="1143000" cy="1143000"/>
          </a:xfrm>
          <a:prstGeom prst="rect">
            <a:avLst/>
          </a:prstGeom>
        </p:spPr>
      </p:pic>
      <p:sp>
        <p:nvSpPr>
          <p:cNvPr id="11" name="Title 10">
            <a:extLst>
              <a:ext uri="{FF2B5EF4-FFF2-40B4-BE49-F238E27FC236}">
                <a16:creationId xmlns:a16="http://schemas.microsoft.com/office/drawing/2014/main" id="{67B40859-3083-63C5-E2FD-90F42C167D85}"/>
              </a:ext>
            </a:extLst>
          </p:cNvPr>
          <p:cNvSpPr>
            <a:spLocks noGrp="1"/>
          </p:cNvSpPr>
          <p:nvPr>
            <p:ph type="title"/>
          </p:nvPr>
        </p:nvSpPr>
        <p:spPr>
          <a:xfrm>
            <a:off x="723900" y="182861"/>
            <a:ext cx="10706100" cy="1143000"/>
          </a:xfrm>
        </p:spPr>
        <p:txBody>
          <a:bodyPr>
            <a:normAutofit/>
          </a:bodyPr>
          <a:lstStyle/>
          <a:p>
            <a:r>
              <a:rPr lang="en-US" sz="3600" dirty="0">
                <a:solidFill>
                  <a:schemeClr val="bg1"/>
                </a:solidFill>
              </a:rPr>
              <a:t>Summary – Non-County Capital Facility Changes</a:t>
            </a:r>
          </a:p>
        </p:txBody>
      </p:sp>
      <p:sp>
        <p:nvSpPr>
          <p:cNvPr id="15" name="Content Placeholder 2">
            <a:extLst>
              <a:ext uri="{FF2B5EF4-FFF2-40B4-BE49-F238E27FC236}">
                <a16:creationId xmlns:a16="http://schemas.microsoft.com/office/drawing/2014/main" id="{2CACEAA8-B077-75DC-6687-CCE859117B54}"/>
              </a:ext>
            </a:extLst>
          </p:cNvPr>
          <p:cNvSpPr>
            <a:spLocks noGrp="1"/>
          </p:cNvSpPr>
          <p:nvPr>
            <p:ph idx="1"/>
          </p:nvPr>
        </p:nvSpPr>
        <p:spPr>
          <a:xfrm>
            <a:off x="910136" y="1752600"/>
            <a:ext cx="10371728" cy="3910244"/>
          </a:xfrm>
        </p:spPr>
        <p:txBody>
          <a:bodyPr>
            <a:normAutofit/>
          </a:bodyPr>
          <a:lstStyle/>
          <a:p>
            <a:r>
              <a:rPr lang="en-US" dirty="0">
                <a:latin typeface="Franklin Gothic Book" panose="020B0503020102020204" pitchFamily="34" charset="0"/>
              </a:rPr>
              <a:t>Administrative </a:t>
            </a:r>
          </a:p>
          <a:p>
            <a:pPr lvl="1"/>
            <a:r>
              <a:rPr lang="en-US" dirty="0">
                <a:latin typeface="Franklin Gothic Book" panose="020B0503020102020204" pitchFamily="34" charset="0"/>
              </a:rPr>
              <a:t>Basic language changes</a:t>
            </a:r>
          </a:p>
          <a:p>
            <a:r>
              <a:rPr lang="en-US" dirty="0">
                <a:latin typeface="Franklin Gothic Book" panose="020B0503020102020204" pitchFamily="34" charset="0"/>
              </a:rPr>
              <a:t>Dike and Drainage Districts</a:t>
            </a:r>
          </a:p>
          <a:p>
            <a:pPr lvl="1"/>
            <a:r>
              <a:rPr lang="en-US" dirty="0">
                <a:latin typeface="Franklin Gothic Book" panose="020B0503020102020204" pitchFamily="34" charset="0"/>
              </a:rPr>
              <a:t>Updated Facility Needs and Existing Facilities</a:t>
            </a:r>
          </a:p>
          <a:p>
            <a:r>
              <a:rPr lang="en-US" dirty="0">
                <a:latin typeface="Franklin Gothic Book" panose="020B0503020102020204" pitchFamily="34" charset="0"/>
              </a:rPr>
              <a:t>Fire Districts</a:t>
            </a:r>
          </a:p>
          <a:p>
            <a:pPr lvl="1"/>
            <a:r>
              <a:rPr lang="en-US" dirty="0">
                <a:latin typeface="Franklin Gothic Book" panose="020B0503020102020204" pitchFamily="34" charset="0"/>
              </a:rPr>
              <a:t>Updated Facility Needs and Existing Facilities</a:t>
            </a:r>
          </a:p>
          <a:p>
            <a:r>
              <a:rPr lang="en-US" dirty="0">
                <a:latin typeface="Franklin Gothic Book" panose="020B0503020102020204" pitchFamily="34" charset="0"/>
              </a:rPr>
              <a:t>School Districts</a:t>
            </a:r>
          </a:p>
          <a:p>
            <a:pPr lvl="1"/>
            <a:r>
              <a:rPr lang="en-US" dirty="0">
                <a:latin typeface="Franklin Gothic Book" panose="020B0503020102020204" pitchFamily="34" charset="0"/>
              </a:rPr>
              <a:t>Updated school district enrollment numbers and Facility Needs</a:t>
            </a:r>
          </a:p>
          <a:p>
            <a:endParaRPr lang="en-US" dirty="0">
              <a:latin typeface="Franklin Gothic Book" panose="020B0503020102020204" pitchFamily="34" charset="0"/>
            </a:endParaRPr>
          </a:p>
        </p:txBody>
      </p:sp>
      <p:cxnSp>
        <p:nvCxnSpPr>
          <p:cNvPr id="20" name="Straight Connector 19">
            <a:extLst>
              <a:ext uri="{FF2B5EF4-FFF2-40B4-BE49-F238E27FC236}">
                <a16:creationId xmlns:a16="http://schemas.microsoft.com/office/drawing/2014/main" id="{54871A14-7511-D0D6-89FD-4B12A7C35DE2}"/>
              </a:ext>
            </a:extLst>
          </p:cNvPr>
          <p:cNvCxnSpPr>
            <a:cxnSpLocks/>
          </p:cNvCxnSpPr>
          <p:nvPr/>
        </p:nvCxnSpPr>
        <p:spPr>
          <a:xfrm>
            <a:off x="-76200" y="1441653"/>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9956C4E-ED3D-F815-CEB8-C7D10DA98694}"/>
              </a:ext>
            </a:extLst>
          </p:cNvPr>
          <p:cNvSpPr txBox="1"/>
          <p:nvPr/>
        </p:nvSpPr>
        <p:spPr>
          <a:xfrm>
            <a:off x="1676400" y="5849217"/>
            <a:ext cx="3249712" cy="369332"/>
          </a:xfrm>
          <a:prstGeom prst="rect">
            <a:avLst/>
          </a:prstGeom>
          <a:noFill/>
        </p:spPr>
        <p:txBody>
          <a:bodyPr wrap="square">
            <a:spAutoFit/>
          </a:bodyPr>
          <a:lstStyle/>
          <a:p>
            <a:pPr marL="0" indent="0">
              <a:buNone/>
            </a:pPr>
            <a:r>
              <a:rPr lang="en-US" sz="1800" b="1" u="sng" dirty="0">
                <a:latin typeface="Franklin Gothic Book" panose="020B0503020102020204" pitchFamily="34" charset="0"/>
              </a:rPr>
              <a:t>Draft www.skagitcounty.net/cfp</a:t>
            </a:r>
          </a:p>
        </p:txBody>
      </p:sp>
    </p:spTree>
    <p:extLst>
      <p:ext uri="{BB962C8B-B14F-4D97-AF65-F5344CB8AC3E}">
        <p14:creationId xmlns:p14="http://schemas.microsoft.com/office/powerpoint/2010/main" val="1990981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DAAEF-23B3-0659-E2A1-DA88EC857BEC}"/>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27B70449-6462-2C70-F589-2AE629579EFC}"/>
              </a:ext>
            </a:extLst>
          </p:cNvPr>
          <p:cNvSpPr/>
          <p:nvPr/>
        </p:nvSpPr>
        <p:spPr>
          <a:xfrm>
            <a:off x="0" y="0"/>
            <a:ext cx="12192000" cy="143326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solidFill>
                <a:schemeClr val="bg1"/>
              </a:solidFill>
            </a:endParaRPr>
          </a:p>
        </p:txBody>
      </p:sp>
      <p:cxnSp>
        <p:nvCxnSpPr>
          <p:cNvPr id="5" name="Straight Connector 4">
            <a:extLst>
              <a:ext uri="{FF2B5EF4-FFF2-40B4-BE49-F238E27FC236}">
                <a16:creationId xmlns:a16="http://schemas.microsoft.com/office/drawing/2014/main" id="{6B73BFF2-097F-B7D5-EC52-2E0DAA64C461}"/>
              </a:ext>
            </a:extLst>
          </p:cNvPr>
          <p:cNvCxnSpPr>
            <a:cxnSpLocks/>
          </p:cNvCxnSpPr>
          <p:nvPr/>
        </p:nvCxnSpPr>
        <p:spPr>
          <a:xfrm>
            <a:off x="-152400" y="6629400"/>
            <a:ext cx="12344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3DD6A929-74AB-FE39-4AA6-B1FD81560F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426" y="5486400"/>
            <a:ext cx="1143000" cy="1143000"/>
          </a:xfrm>
          <a:prstGeom prst="rect">
            <a:avLst/>
          </a:prstGeom>
        </p:spPr>
      </p:pic>
      <p:sp>
        <p:nvSpPr>
          <p:cNvPr id="9" name="Content Placeholder 2">
            <a:extLst>
              <a:ext uri="{FF2B5EF4-FFF2-40B4-BE49-F238E27FC236}">
                <a16:creationId xmlns:a16="http://schemas.microsoft.com/office/drawing/2014/main" id="{2D3F2858-F7D1-1A0A-62FD-8A498409B216}"/>
              </a:ext>
            </a:extLst>
          </p:cNvPr>
          <p:cNvSpPr>
            <a:spLocks noGrp="1"/>
          </p:cNvSpPr>
          <p:nvPr>
            <p:ph idx="1"/>
          </p:nvPr>
        </p:nvSpPr>
        <p:spPr>
          <a:xfrm>
            <a:off x="1066800" y="1780637"/>
            <a:ext cx="10386874" cy="4267199"/>
          </a:xfrm>
        </p:spPr>
        <p:txBody>
          <a:bodyPr>
            <a:normAutofit/>
          </a:bodyPr>
          <a:lstStyle/>
          <a:p>
            <a:pPr lvl="0"/>
            <a:r>
              <a:rPr lang="en-US" dirty="0"/>
              <a:t>Drainage System</a:t>
            </a:r>
          </a:p>
          <a:p>
            <a:pPr lvl="1"/>
            <a:r>
              <a:rPr lang="en-US" dirty="0"/>
              <a:t>Description</a:t>
            </a:r>
          </a:p>
          <a:p>
            <a:pPr lvl="1"/>
            <a:r>
              <a:rPr lang="en-US" dirty="0"/>
              <a:t>Level of Service &amp; Capacity Analysis</a:t>
            </a:r>
          </a:p>
          <a:p>
            <a:pPr lvl="1"/>
            <a:r>
              <a:rPr lang="en-US" dirty="0"/>
              <a:t>Deficiencies &amp; Proposed Improvements</a:t>
            </a:r>
          </a:p>
          <a:p>
            <a:pPr lvl="1"/>
            <a:r>
              <a:rPr lang="en-US" dirty="0"/>
              <a:t>Private Development Requirements</a:t>
            </a:r>
          </a:p>
        </p:txBody>
      </p:sp>
      <p:cxnSp>
        <p:nvCxnSpPr>
          <p:cNvPr id="13" name="Straight Connector 12">
            <a:extLst>
              <a:ext uri="{FF2B5EF4-FFF2-40B4-BE49-F238E27FC236}">
                <a16:creationId xmlns:a16="http://schemas.microsoft.com/office/drawing/2014/main" id="{C320CE6E-9531-10A4-520E-262AF8354900}"/>
              </a:ext>
            </a:extLst>
          </p:cNvPr>
          <p:cNvCxnSpPr>
            <a:cxnSpLocks/>
          </p:cNvCxnSpPr>
          <p:nvPr/>
        </p:nvCxnSpPr>
        <p:spPr>
          <a:xfrm>
            <a:off x="-76200" y="1441653"/>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EFCE3E6-59D3-AEB2-2B24-EE9585471997}"/>
              </a:ext>
            </a:extLst>
          </p:cNvPr>
          <p:cNvSpPr>
            <a:spLocks noGrp="1"/>
          </p:cNvSpPr>
          <p:nvPr>
            <p:ph type="title"/>
          </p:nvPr>
        </p:nvSpPr>
        <p:spPr>
          <a:xfrm>
            <a:off x="773837" y="145130"/>
            <a:ext cx="10972800" cy="1143000"/>
          </a:xfrm>
        </p:spPr>
        <p:txBody>
          <a:bodyPr/>
          <a:lstStyle/>
          <a:p>
            <a:r>
              <a:rPr lang="en-US" dirty="0">
                <a:solidFill>
                  <a:schemeClr val="bg1"/>
                </a:solidFill>
              </a:rPr>
              <a:t>Summary – Bayview Ridge UGA</a:t>
            </a:r>
          </a:p>
        </p:txBody>
      </p:sp>
      <p:sp>
        <p:nvSpPr>
          <p:cNvPr id="3" name="TextBox 2">
            <a:extLst>
              <a:ext uri="{FF2B5EF4-FFF2-40B4-BE49-F238E27FC236}">
                <a16:creationId xmlns:a16="http://schemas.microsoft.com/office/drawing/2014/main" id="{96175CFC-C3A4-5D5C-8862-5635BE77E7B9}"/>
              </a:ext>
            </a:extLst>
          </p:cNvPr>
          <p:cNvSpPr txBox="1"/>
          <p:nvPr/>
        </p:nvSpPr>
        <p:spPr>
          <a:xfrm>
            <a:off x="1641802" y="5863170"/>
            <a:ext cx="3249712" cy="369332"/>
          </a:xfrm>
          <a:prstGeom prst="rect">
            <a:avLst/>
          </a:prstGeom>
          <a:noFill/>
        </p:spPr>
        <p:txBody>
          <a:bodyPr wrap="square">
            <a:spAutoFit/>
          </a:bodyPr>
          <a:lstStyle/>
          <a:p>
            <a:pPr marL="0" indent="0">
              <a:buNone/>
            </a:pPr>
            <a:r>
              <a:rPr lang="en-US" sz="1800" b="1" u="sng" dirty="0">
                <a:latin typeface="Franklin Gothic Book" panose="020B0503020102020204" pitchFamily="34" charset="0"/>
              </a:rPr>
              <a:t>Draft www.skagitcounty.net/cfp</a:t>
            </a:r>
          </a:p>
        </p:txBody>
      </p:sp>
    </p:spTree>
    <p:extLst>
      <p:ext uri="{BB962C8B-B14F-4D97-AF65-F5344CB8AC3E}">
        <p14:creationId xmlns:p14="http://schemas.microsoft.com/office/powerpoint/2010/main" val="3861173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D0D4C-136A-A6E0-C170-640831D030F6}"/>
            </a:ext>
          </a:extLst>
        </p:cNvPr>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EC7CAAC4-8D4A-1D59-87E3-91A6A1342FF5}"/>
              </a:ext>
            </a:extLst>
          </p:cNvPr>
          <p:cNvCxnSpPr>
            <a:cxnSpLocks/>
          </p:cNvCxnSpPr>
          <p:nvPr/>
        </p:nvCxnSpPr>
        <p:spPr>
          <a:xfrm>
            <a:off x="0" y="6629400"/>
            <a:ext cx="121920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530575E5-AC54-535E-6076-61DEA293D1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426" y="5486400"/>
            <a:ext cx="1143000" cy="1143000"/>
          </a:xfrm>
          <a:prstGeom prst="rect">
            <a:avLst/>
          </a:prstGeom>
        </p:spPr>
      </p:pic>
      <p:sp>
        <p:nvSpPr>
          <p:cNvPr id="9" name="Content Placeholder 2">
            <a:extLst>
              <a:ext uri="{FF2B5EF4-FFF2-40B4-BE49-F238E27FC236}">
                <a16:creationId xmlns:a16="http://schemas.microsoft.com/office/drawing/2014/main" id="{03C4D1B0-9CB9-B5B6-0CA7-9D481C6CF88B}"/>
              </a:ext>
            </a:extLst>
          </p:cNvPr>
          <p:cNvSpPr>
            <a:spLocks noGrp="1"/>
          </p:cNvSpPr>
          <p:nvPr>
            <p:ph idx="1"/>
          </p:nvPr>
        </p:nvSpPr>
        <p:spPr>
          <a:xfrm>
            <a:off x="957401" y="1905000"/>
            <a:ext cx="10729774" cy="3733799"/>
          </a:xfrm>
        </p:spPr>
        <p:txBody>
          <a:bodyPr>
            <a:normAutofit/>
          </a:bodyPr>
          <a:lstStyle/>
          <a:p>
            <a:pPr marL="0" indent="0" algn="ctr">
              <a:buNone/>
            </a:pPr>
            <a:r>
              <a:rPr lang="en-US" dirty="0">
                <a:latin typeface="Franklin Gothic Book" panose="020B0503020102020204" pitchFamily="34" charset="0"/>
              </a:rPr>
              <a:t>The Department recommends that the Planning Commission issue a recommendation to the Board of County Commissioners to adopt the 2026-2031 Capital Facilities Plan Update.</a:t>
            </a:r>
          </a:p>
          <a:p>
            <a:pPr marL="0" indent="0">
              <a:buNone/>
            </a:pPr>
            <a:endParaRPr lang="en-US" dirty="0">
              <a:latin typeface="Franklin Gothic Book" panose="020B0503020102020204" pitchFamily="34" charset="0"/>
            </a:endParaRPr>
          </a:p>
        </p:txBody>
      </p:sp>
      <p:sp>
        <p:nvSpPr>
          <p:cNvPr id="10" name="Rectangle 9">
            <a:extLst>
              <a:ext uri="{FF2B5EF4-FFF2-40B4-BE49-F238E27FC236}">
                <a16:creationId xmlns:a16="http://schemas.microsoft.com/office/drawing/2014/main" id="{247DA563-411D-D23D-DCB2-36041A32CA63}"/>
              </a:ext>
            </a:extLst>
          </p:cNvPr>
          <p:cNvSpPr/>
          <p:nvPr/>
        </p:nvSpPr>
        <p:spPr>
          <a:xfrm>
            <a:off x="0" y="0"/>
            <a:ext cx="12192000" cy="143326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bg1"/>
              </a:solidFill>
            </a:endParaRPr>
          </a:p>
        </p:txBody>
      </p:sp>
      <p:cxnSp>
        <p:nvCxnSpPr>
          <p:cNvPr id="12" name="Straight Connector 11">
            <a:extLst>
              <a:ext uri="{FF2B5EF4-FFF2-40B4-BE49-F238E27FC236}">
                <a16:creationId xmlns:a16="http://schemas.microsoft.com/office/drawing/2014/main" id="{BF569EEB-42C4-C135-D2CB-97DB28E79709}"/>
              </a:ext>
            </a:extLst>
          </p:cNvPr>
          <p:cNvCxnSpPr>
            <a:cxnSpLocks/>
          </p:cNvCxnSpPr>
          <p:nvPr/>
        </p:nvCxnSpPr>
        <p:spPr>
          <a:xfrm>
            <a:off x="-76200" y="1441653"/>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E1D9F8AF-A10C-CA96-5DE6-2D846A7BBBE2}"/>
              </a:ext>
            </a:extLst>
          </p:cNvPr>
          <p:cNvSpPr>
            <a:spLocks noGrp="1"/>
          </p:cNvSpPr>
          <p:nvPr>
            <p:ph type="title"/>
          </p:nvPr>
        </p:nvSpPr>
        <p:spPr/>
        <p:txBody>
          <a:bodyPr/>
          <a:lstStyle/>
          <a:p>
            <a:r>
              <a:rPr lang="en-US" dirty="0">
                <a:solidFill>
                  <a:schemeClr val="bg1"/>
                </a:solidFill>
              </a:rPr>
              <a:t>Recommendation</a:t>
            </a:r>
          </a:p>
        </p:txBody>
      </p:sp>
    </p:spTree>
    <p:extLst>
      <p:ext uri="{BB962C8B-B14F-4D97-AF65-F5344CB8AC3E}">
        <p14:creationId xmlns:p14="http://schemas.microsoft.com/office/powerpoint/2010/main" val="3181125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85E0AC-4EF3-0D20-7B16-44D7AABC7C7F}"/>
            </a:ext>
          </a:extLst>
        </p:cNvPr>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1FFDFE01-7DFB-C8B1-4C0F-91CCB7F94A46}"/>
              </a:ext>
            </a:extLst>
          </p:cNvPr>
          <p:cNvCxnSpPr>
            <a:cxnSpLocks/>
          </p:cNvCxnSpPr>
          <p:nvPr/>
        </p:nvCxnSpPr>
        <p:spPr>
          <a:xfrm>
            <a:off x="0" y="6629400"/>
            <a:ext cx="121920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DEFB5265-54AE-BF95-9169-E3A6E6122A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426" y="5486400"/>
            <a:ext cx="1143000" cy="1143000"/>
          </a:xfrm>
          <a:prstGeom prst="rect">
            <a:avLst/>
          </a:prstGeom>
        </p:spPr>
      </p:pic>
      <p:sp>
        <p:nvSpPr>
          <p:cNvPr id="9" name="Content Placeholder 2">
            <a:extLst>
              <a:ext uri="{FF2B5EF4-FFF2-40B4-BE49-F238E27FC236}">
                <a16:creationId xmlns:a16="http://schemas.microsoft.com/office/drawing/2014/main" id="{DD48F2AE-8FE1-4AAF-A686-FD3A75E7CCA8}"/>
              </a:ext>
            </a:extLst>
          </p:cNvPr>
          <p:cNvSpPr>
            <a:spLocks noGrp="1"/>
          </p:cNvSpPr>
          <p:nvPr>
            <p:ph idx="1"/>
          </p:nvPr>
        </p:nvSpPr>
        <p:spPr>
          <a:xfrm>
            <a:off x="762000" y="2514600"/>
            <a:ext cx="11034574" cy="3352797"/>
          </a:xfrm>
        </p:spPr>
        <p:txBody>
          <a:bodyPr>
            <a:normAutofit/>
          </a:bodyPr>
          <a:lstStyle/>
          <a:p>
            <a:r>
              <a:rPr lang="en-US" dirty="0">
                <a:latin typeface="Franklin Gothic Book" panose="020B0503020102020204" pitchFamily="34" charset="0"/>
              </a:rPr>
              <a:t>Public Comment Period: October 16 – November 6</a:t>
            </a:r>
          </a:p>
          <a:p>
            <a:r>
              <a:rPr lang="en-US" dirty="0">
                <a:latin typeface="Franklin Gothic Book" panose="020B0503020102020204" pitchFamily="34" charset="0"/>
              </a:rPr>
              <a:t>Planning Commission Public Hearing &amp; Deliberations: November 18</a:t>
            </a:r>
          </a:p>
          <a:p>
            <a:r>
              <a:rPr lang="en-US" dirty="0">
                <a:latin typeface="Franklin Gothic Book" panose="020B0503020102020204" pitchFamily="34" charset="0"/>
              </a:rPr>
              <a:t>Possible Adoption by Board of County Commissioners: December 8 at 1:30 PM </a:t>
            </a:r>
          </a:p>
        </p:txBody>
      </p:sp>
      <p:sp>
        <p:nvSpPr>
          <p:cNvPr id="10" name="Rectangle 9">
            <a:extLst>
              <a:ext uri="{FF2B5EF4-FFF2-40B4-BE49-F238E27FC236}">
                <a16:creationId xmlns:a16="http://schemas.microsoft.com/office/drawing/2014/main" id="{2426E239-B418-F27F-9E2D-CFF086EB3988}"/>
              </a:ext>
            </a:extLst>
          </p:cNvPr>
          <p:cNvSpPr/>
          <p:nvPr/>
        </p:nvSpPr>
        <p:spPr>
          <a:xfrm>
            <a:off x="0" y="0"/>
            <a:ext cx="12192000" cy="14416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cxnSp>
        <p:nvCxnSpPr>
          <p:cNvPr id="15" name="Straight Connector 14">
            <a:extLst>
              <a:ext uri="{FF2B5EF4-FFF2-40B4-BE49-F238E27FC236}">
                <a16:creationId xmlns:a16="http://schemas.microsoft.com/office/drawing/2014/main" id="{548FA237-14CE-3E1D-F680-C3CDB779C5C4}"/>
              </a:ext>
            </a:extLst>
          </p:cNvPr>
          <p:cNvCxnSpPr>
            <a:cxnSpLocks/>
          </p:cNvCxnSpPr>
          <p:nvPr/>
        </p:nvCxnSpPr>
        <p:spPr>
          <a:xfrm>
            <a:off x="-76200" y="1441653"/>
            <a:ext cx="122682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72A9EC2D-17B2-3DAB-623B-F37BCE8C52DF}"/>
              </a:ext>
            </a:extLst>
          </p:cNvPr>
          <p:cNvSpPr>
            <a:spLocks noGrp="1"/>
          </p:cNvSpPr>
          <p:nvPr>
            <p:ph type="title"/>
          </p:nvPr>
        </p:nvSpPr>
        <p:spPr/>
        <p:txBody>
          <a:bodyPr/>
          <a:lstStyle/>
          <a:p>
            <a:r>
              <a:rPr lang="en-US" dirty="0">
                <a:solidFill>
                  <a:schemeClr val="bg1"/>
                </a:solidFill>
              </a:rPr>
              <a:t>Next Steps</a:t>
            </a:r>
          </a:p>
        </p:txBody>
      </p:sp>
    </p:spTree>
    <p:extLst>
      <p:ext uri="{BB962C8B-B14F-4D97-AF65-F5344CB8AC3E}">
        <p14:creationId xmlns:p14="http://schemas.microsoft.com/office/powerpoint/2010/main" val="4291059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9D7B9-1BF2-776A-BEE0-7CD3DC554C0A}"/>
            </a:ext>
          </a:extLst>
        </p:cNvPr>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54D29863-F864-3586-FF2C-315C0E30AD53}"/>
              </a:ext>
            </a:extLst>
          </p:cNvPr>
          <p:cNvCxnSpPr>
            <a:cxnSpLocks/>
          </p:cNvCxnSpPr>
          <p:nvPr/>
        </p:nvCxnSpPr>
        <p:spPr>
          <a:xfrm>
            <a:off x="1371600" y="6629400"/>
            <a:ext cx="10820400" cy="0"/>
          </a:xfrm>
          <a:prstGeom prst="line">
            <a:avLst/>
          </a:prstGeom>
          <a:ln w="76200">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68D2C216-5FC5-356E-9ED9-467224CDFF5A}"/>
              </a:ext>
            </a:extLst>
          </p:cNvPr>
          <p:cNvSpPr/>
          <p:nvPr/>
        </p:nvSpPr>
        <p:spPr>
          <a:xfrm>
            <a:off x="533400" y="-76200"/>
            <a:ext cx="838200" cy="7010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1B19FE07-B768-24A8-9219-98E0776C3F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426" y="5486400"/>
            <a:ext cx="1143000" cy="1143000"/>
          </a:xfrm>
          <a:prstGeom prst="rect">
            <a:avLst/>
          </a:prstGeom>
        </p:spPr>
      </p:pic>
      <p:sp>
        <p:nvSpPr>
          <p:cNvPr id="9" name="Content Placeholder 2">
            <a:extLst>
              <a:ext uri="{FF2B5EF4-FFF2-40B4-BE49-F238E27FC236}">
                <a16:creationId xmlns:a16="http://schemas.microsoft.com/office/drawing/2014/main" id="{20FB3981-7A10-8151-7BF8-4599FDC971B7}"/>
              </a:ext>
            </a:extLst>
          </p:cNvPr>
          <p:cNvSpPr>
            <a:spLocks noGrp="1"/>
          </p:cNvSpPr>
          <p:nvPr>
            <p:ph idx="1"/>
          </p:nvPr>
        </p:nvSpPr>
        <p:spPr>
          <a:xfrm>
            <a:off x="4800601" y="2809329"/>
            <a:ext cx="2895600" cy="1229272"/>
          </a:xfrm>
        </p:spPr>
        <p:txBody>
          <a:bodyPr>
            <a:normAutofit/>
          </a:bodyPr>
          <a:lstStyle/>
          <a:p>
            <a:pPr marL="0" indent="0">
              <a:buNone/>
            </a:pPr>
            <a:r>
              <a:rPr lang="en-US" sz="4000" dirty="0">
                <a:latin typeface="Franklin Gothic Book" panose="020B0503020102020204" pitchFamily="34" charset="0"/>
              </a:rPr>
              <a:t>Questions?</a:t>
            </a:r>
          </a:p>
          <a:p>
            <a:pPr marL="0" indent="0">
              <a:buNone/>
            </a:pPr>
            <a:endParaRPr lang="en-US" dirty="0">
              <a:latin typeface="Franklin Gothic Book" panose="020B0503020102020204" pitchFamily="34" charset="0"/>
            </a:endParaRPr>
          </a:p>
        </p:txBody>
      </p:sp>
    </p:spTree>
    <p:extLst>
      <p:ext uri="{BB962C8B-B14F-4D97-AF65-F5344CB8AC3E}">
        <p14:creationId xmlns:p14="http://schemas.microsoft.com/office/powerpoint/2010/main" val="1961789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kagitPPT.potx" id="{96EE94CA-76A6-47A5-9416-D3BF0EBF0FAF}" vid="{D52D6950-F107-4FD1-B81D-BC27D0D8CE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d001729d-95b1-4eb4-8fec-e6363d62dab5">DNR53RKXWQDQ-132-21773</_dlc_DocId>
    <_dlc_DocIdUrl xmlns="d001729d-95b1-4eb4-8fec-e6363d62dab5">
      <Url>http://sharepoint/Planning/_layouts/15/DocIdRedir.aspx?ID=DNR53RKXWQDQ-132-21773</Url>
      <Description>DNR53RKXWQDQ-132-21773</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F1D7FFEE5A703F42913FFBD88D357A72" ma:contentTypeVersion="1" ma:contentTypeDescription="Create a new document." ma:contentTypeScope="" ma:versionID="afc7409f99e5ca3af7c7eb03e93243b6">
  <xsd:schema xmlns:xsd="http://www.w3.org/2001/XMLSchema" xmlns:xs="http://www.w3.org/2001/XMLSchema" xmlns:p="http://schemas.microsoft.com/office/2006/metadata/properties" xmlns:ns2="d001729d-95b1-4eb4-8fec-e6363d62dab5" targetNamespace="http://schemas.microsoft.com/office/2006/metadata/properties" ma:root="true" ma:fieldsID="64aee1a1174c6b03e362bc1c13604f76" ns2:_="">
    <xsd:import namespace="d001729d-95b1-4eb4-8fec-e6363d62dab5"/>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01729d-95b1-4eb4-8fec-e6363d62dab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2"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1"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21D749-F268-403F-B704-140B8FB7789B}">
  <ds:schemaRefs>
    <ds:schemaRef ds:uri="http://schemas.microsoft.com/office/2006/documentManagement/types"/>
    <ds:schemaRef ds:uri="http://www.w3.org/XML/1998/namespace"/>
    <ds:schemaRef ds:uri="http://purl.org/dc/terms/"/>
    <ds:schemaRef ds:uri="http://purl.org/dc/dcmitype/"/>
    <ds:schemaRef ds:uri="http://schemas.openxmlformats.org/package/2006/metadata/core-properties"/>
    <ds:schemaRef ds:uri="http://schemas.microsoft.com/office/infopath/2007/PartnerControls"/>
    <ds:schemaRef ds:uri="d001729d-95b1-4eb4-8fec-e6363d62dab5"/>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F7D489CE-5B42-41B2-9489-77D893D12651}">
  <ds:schemaRefs>
    <ds:schemaRef ds:uri="http://schemas.microsoft.com/sharepoint/v3/contenttype/forms"/>
  </ds:schemaRefs>
</ds:datastoreItem>
</file>

<file path=customXml/itemProps3.xml><?xml version="1.0" encoding="utf-8"?>
<ds:datastoreItem xmlns:ds="http://schemas.openxmlformats.org/officeDocument/2006/customXml" ds:itemID="{FDDF5796-55DA-467B-8DC0-79E32B8484DF}">
  <ds:schemaRefs>
    <ds:schemaRef ds:uri="http://schemas.microsoft.com/sharepoint/events"/>
  </ds:schemaRefs>
</ds:datastoreItem>
</file>

<file path=customXml/itemProps4.xml><?xml version="1.0" encoding="utf-8"?>
<ds:datastoreItem xmlns:ds="http://schemas.openxmlformats.org/officeDocument/2006/customXml" ds:itemID="{86B246FD-4174-49EE-AFB7-F3F7BBA21B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01729d-95b1-4eb4-8fec-e6363d62da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SkagitPPT</Template>
  <TotalTime>3247</TotalTime>
  <Words>745</Words>
  <Application>Microsoft Office PowerPoint</Application>
  <PresentationFormat>Widescreen</PresentationFormat>
  <Paragraphs>73</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Calibri</vt:lpstr>
      <vt:lpstr>Franklin Gothic Book</vt:lpstr>
      <vt:lpstr>Franklin Gothic Medium</vt:lpstr>
      <vt:lpstr>Office Theme</vt:lpstr>
      <vt:lpstr>PowerPoint Presentation</vt:lpstr>
      <vt:lpstr>Purpose</vt:lpstr>
      <vt:lpstr>Capital Facilities Plan Explained</vt:lpstr>
      <vt:lpstr>Summary – County Operated Capital Facility Changes</vt:lpstr>
      <vt:lpstr>Summary – Non-County Capital Facility Changes</vt:lpstr>
      <vt:lpstr>Summary – Bayview Ridge UGA</vt:lpstr>
      <vt:lpstr>Recommendation</vt:lpstr>
      <vt:lpstr>Next Steps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Robby Eckroth</dc:creator>
  <cp:lastModifiedBy>Robby Eckroth</cp:lastModifiedBy>
  <cp:revision>2</cp:revision>
  <cp:lastPrinted>2025-09-25T20:08:48Z</cp:lastPrinted>
  <dcterms:created xsi:type="dcterms:W3CDTF">2024-03-26T19:01:23Z</dcterms:created>
  <dcterms:modified xsi:type="dcterms:W3CDTF">2025-09-29T15:10:55Z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0x010100F1D7FFEE5A703F42913FFBD88D357A72</vt:lpwstr>
  </property>
  <property fmtid="{D5CDD505-2E9C-101B-9397-08002B2CF9AE}" pid="3" name="_dlc_DocIdItemGuid">
    <vt:lpwstr>2c19c41e-4cc2-4b7e-bb38-b2e6d0c799ac</vt:lpwstr>
  </property>
</Properties>
</file>